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6" r:id="rId2"/>
    <p:sldId id="263" r:id="rId3"/>
    <p:sldId id="271" r:id="rId4"/>
    <p:sldId id="268" r:id="rId5"/>
    <p:sldId id="267" r:id="rId6"/>
    <p:sldId id="269" r:id="rId7"/>
    <p:sldId id="270" r:id="rId8"/>
    <p:sldId id="272" r:id="rId9"/>
    <p:sldId id="273" r:id="rId10"/>
    <p:sldId id="274" r:id="rId11"/>
    <p:sldId id="275" r:id="rId12"/>
    <p:sldId id="276" r:id="rId13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5" autoAdjust="0"/>
    <p:restoredTop sz="92982" autoAdjust="0"/>
  </p:normalViewPr>
  <p:slideViewPr>
    <p:cSldViewPr>
      <p:cViewPr varScale="1">
        <p:scale>
          <a:sx n="67" d="100"/>
          <a:sy n="67" d="100"/>
        </p:scale>
        <p:origin x="151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702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6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photo album title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11/29/2022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date or details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11/29/2022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11/29/2022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11/29/2022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11/29/2022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11/29/2022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11/29/2022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11/29/2022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11/29/2022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/>
              <a:t>Click icon to add picture</a:t>
            </a:r>
            <a:endParaRPr lang="en-US" sz="2400" i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11/29/2022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/>
              <a:t>Click icon to add picture</a:t>
            </a:r>
            <a:endParaRPr lang="en-US" sz="2400" i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/>
              <a:t>Click icon to add picture</a:t>
            </a:r>
            <a:endParaRPr lang="en-US" sz="2400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11/29/2022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>
              <a:buFontTx/>
              <a:buNone/>
              <a:defRPr sz="2400" i="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11/29/2022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11/29/2022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50E-0B48-4566-8609-C51CF752A7DF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50E-0B48-4566-8609-C51CF752A7DF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11/29/2022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/>
          <a:p>
            <a:pPr marL="0" marR="0" indent="0" algn="ctr">
              <a:buFontTx/>
              <a:buNone/>
            </a:pPr>
            <a:r>
              <a:rPr lang="en-US" i="0" dirty="0"/>
              <a:t>Click icon to add full page picture</a:t>
            </a:r>
            <a:endParaRPr lang="en-US" i="0" baseline="0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11/29/2022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11/29/2022</a:t>
            </a:fld>
            <a:endParaRPr lang="en-US" dirty="0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11/29/2022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11/29/2022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11/29/2022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11/29/2022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11/29/2022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178459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6255" r="6255"/>
          <a:stretch>
            <a:fillRect/>
          </a:stretch>
        </p:blipFill>
        <p:spPr/>
      </p:pic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Bemidji, Minnesota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Sjölunden</a:t>
            </a:r>
            <a:r>
              <a:rPr lang="en-US" dirty="0"/>
              <a:t>: Swedish Immersion  </a:t>
            </a:r>
          </a:p>
        </p:txBody>
      </p:sp>
      <p:pic>
        <p:nvPicPr>
          <p:cNvPr id="2" name="Picture 1" descr="42762749325_863957efa2_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6858000" cy="5257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43707309132_0a3b1c0ecd_o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152400" y="1085850"/>
            <a:ext cx="4038600" cy="302895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/>
            <a:r>
              <a:rPr lang="en-US" dirty="0"/>
              <a:t>Traditional music is a large part of the exposure to Swedish culture.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l"/>
            <a:r>
              <a:rPr lang="en-US" dirty="0"/>
              <a:t>We also use music to help us learn songs that increase our vocabulary.  We always participate.  It is the only way to learn.</a:t>
            </a:r>
          </a:p>
        </p:txBody>
      </p:sp>
      <p:pic>
        <p:nvPicPr>
          <p:cNvPr id="10" name="Picture Placeholder 9" descr="43701549961_ca8c7ea823_o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r="46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498120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43073216685_6e7116d4df_o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5" descr="43049587745_363d03a9c2_o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/>
            <a:r>
              <a:rPr lang="en-US" dirty="0"/>
              <a:t>At the end of our experience, we had </a:t>
            </a:r>
            <a:r>
              <a:rPr lang="en-US" dirty="0" err="1"/>
              <a:t>Studenten</a:t>
            </a:r>
            <a:r>
              <a:rPr lang="en-US" dirty="0"/>
              <a:t>, the Swedish high school graduation ceremony.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dirty="0"/>
              <a:t>We wore white and made our own student caps just like they do in Sweden. There was a huge feast and we talked about how this learning experience has affected us.</a:t>
            </a:r>
          </a:p>
        </p:txBody>
      </p:sp>
    </p:spTree>
    <p:extLst>
      <p:ext uri="{BB962C8B-B14F-4D97-AF65-F5344CB8AC3E}">
        <p14:creationId xmlns:p14="http://schemas.microsoft.com/office/powerpoint/2010/main" val="44829490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41871274040_9d5562f523_o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4" b="9374"/>
          <a:stretch>
            <a:fillRect/>
          </a:stretch>
        </p:blipFill>
        <p:spPr>
          <a:xfrm>
            <a:off x="533400" y="457200"/>
            <a:ext cx="7239000" cy="52578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3400" y="5867400"/>
            <a:ext cx="7467600" cy="8382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/>
              <a:t>This camp experience has been amazing.  It has taught me that I can be a part of Swedish culture.  My goal is to someday study abroad and really get to live like a Swede.</a:t>
            </a:r>
          </a:p>
        </p:txBody>
      </p:sp>
    </p:spTree>
    <p:extLst>
      <p:ext uri="{BB962C8B-B14F-4D97-AF65-F5344CB8AC3E}">
        <p14:creationId xmlns:p14="http://schemas.microsoft.com/office/powerpoint/2010/main" val="210524669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t="2556" b="2556"/>
          <a:stretch>
            <a:fillRect/>
          </a:stretch>
        </p:blipFill>
        <p:spPr>
          <a:xfrm>
            <a:off x="304800" y="228600"/>
            <a:ext cx="4754563" cy="63246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/>
              <a:t>My name is Claire (the one on the right.) I was fortunate enough to be a recipient of the Concordia Summer Camp Scholarship this year and have been able to attend Sjölunden for four years. I have met life-long friends from all over the country and Sweden. Here is a taste of what I got to be a part of at the Swedish immersion camp.</a:t>
            </a:r>
          </a:p>
        </p:txBody>
      </p:sp>
      <p:pic>
        <p:nvPicPr>
          <p:cNvPr id="2" name="Picture 1" descr="42842289484_1fdec5047a_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57200" y="990600"/>
            <a:ext cx="6324600" cy="48006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30109394658_580783ddf5_o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dirty="0"/>
              <a:t>Here is our high school credit student group on an outing in Bemidji.</a:t>
            </a:r>
          </a:p>
        </p:txBody>
      </p:sp>
    </p:spTree>
    <p:extLst>
      <p:ext uri="{BB962C8B-B14F-4D97-AF65-F5344CB8AC3E}">
        <p14:creationId xmlns:p14="http://schemas.microsoft.com/office/powerpoint/2010/main" val="354720778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43592592082_1e1dfc7c94_o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8"/>
          <a:stretch/>
        </p:blipFill>
        <p:spPr>
          <a:xfrm rot="10800000">
            <a:off x="533400" y="457200"/>
            <a:ext cx="7467600" cy="4757889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3400" y="5562600"/>
            <a:ext cx="7467600" cy="11430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err="1"/>
              <a:t>Sjölunden</a:t>
            </a:r>
            <a:r>
              <a:rPr lang="en-US" dirty="0"/>
              <a:t> is an immersion experience where the counselors will only speak Swedish. This is an example of them using contextual learning to help campers learn. </a:t>
            </a:r>
          </a:p>
        </p:txBody>
      </p:sp>
    </p:spTree>
    <p:extLst>
      <p:ext uri="{BB962C8B-B14F-4D97-AF65-F5344CB8AC3E}">
        <p14:creationId xmlns:p14="http://schemas.microsoft.com/office/powerpoint/2010/main" val="83496593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43039412774_49714ecdcd_o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5" b="781"/>
          <a:stretch/>
        </p:blipFill>
        <p:spPr>
          <a:xfrm>
            <a:off x="533400" y="457200"/>
            <a:ext cx="7467600" cy="4892561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3400" y="5638800"/>
            <a:ext cx="7467600" cy="1066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/>
              <a:t>These types of signs are used all over the camp to help us  visually learn about the language and are frequently repeated throughout the day.</a:t>
            </a:r>
          </a:p>
        </p:txBody>
      </p:sp>
    </p:spTree>
    <p:extLst>
      <p:ext uri="{BB962C8B-B14F-4D97-AF65-F5344CB8AC3E}">
        <p14:creationId xmlns:p14="http://schemas.microsoft.com/office/powerpoint/2010/main" val="186875216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42801027875_5ecf455748_o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Placeholder 6" descr="42988361114_a7f35ba7fe_o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152400" y="1085850"/>
            <a:ext cx="4038600" cy="302895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/>
            <a:r>
              <a:rPr lang="en-US" dirty="0"/>
              <a:t>We take part in enjoying a traditional feast as part of the </a:t>
            </a:r>
            <a:r>
              <a:rPr lang="en-US" dirty="0" err="1"/>
              <a:t>Misdsommar</a:t>
            </a:r>
            <a:r>
              <a:rPr lang="en-US" dirty="0"/>
              <a:t> celebration.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en-US" dirty="0"/>
              <a:t>During  </a:t>
            </a:r>
            <a:r>
              <a:rPr lang="en-US" dirty="0" err="1"/>
              <a:t>Midsommar</a:t>
            </a:r>
            <a:r>
              <a:rPr lang="en-US" dirty="0"/>
              <a:t>, they teach us traditional Swedish dancing. We cut flowers and raise our newly created Maypole. </a:t>
            </a:r>
          </a:p>
        </p:txBody>
      </p:sp>
    </p:spTree>
    <p:extLst>
      <p:ext uri="{BB962C8B-B14F-4D97-AF65-F5344CB8AC3E}">
        <p14:creationId xmlns:p14="http://schemas.microsoft.com/office/powerpoint/2010/main" val="317354676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41831904800_05ab29ee84_o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r="3834"/>
          <a:stretch>
            <a:fillRect/>
          </a:stretch>
        </p:blipFill>
        <p:spPr/>
      </p:pic>
      <p:pic>
        <p:nvPicPr>
          <p:cNvPr id="7" name="Picture Placeholder 6" descr="29770062328_de46b76579_o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 rot="10800000">
            <a:off x="228600" y="3352800"/>
            <a:ext cx="3947160" cy="2960370"/>
          </a:xfrm>
        </p:spPr>
      </p:pic>
      <p:pic>
        <p:nvPicPr>
          <p:cNvPr id="8" name="Picture Placeholder 7" descr="43639218931_de62a5fc04_o.jpg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" r="5567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 dirty="0"/>
              <a:t>I had the opportunity to be Santa Lucia for our Jul celebration. All of the credit students wearing white, hold candles, and sing traditional Swedish Jul songs as a processional through the cabins.</a:t>
            </a:r>
          </a:p>
        </p:txBody>
      </p:sp>
    </p:spTree>
    <p:extLst>
      <p:ext uri="{BB962C8B-B14F-4D97-AF65-F5344CB8AC3E}">
        <p14:creationId xmlns:p14="http://schemas.microsoft.com/office/powerpoint/2010/main" val="179644253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42842301214_3c38a62dc5_o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7" t="805" r="21875" b="-443"/>
          <a:stretch/>
        </p:blipFill>
        <p:spPr>
          <a:xfrm rot="5400000">
            <a:off x="218693" y="848107"/>
            <a:ext cx="2617405" cy="3054792"/>
          </a:xfrm>
        </p:spPr>
      </p:pic>
      <p:pic>
        <p:nvPicPr>
          <p:cNvPr id="9" name="Picture Placeholder 8" descr="41871292660_0aace84999_o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r="842"/>
          <a:stretch>
            <a:fillRect/>
          </a:stretch>
        </p:blipFill>
        <p:spPr>
          <a:xfrm>
            <a:off x="3124200" y="533400"/>
            <a:ext cx="2590800" cy="3454400"/>
          </a:xfrm>
        </p:spPr>
      </p:pic>
      <p:pic>
        <p:nvPicPr>
          <p:cNvPr id="10" name="Picture Placeholder 9" descr="42169747110_ac6794424c_o.jp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2" t="-904" r="11006" b="904"/>
          <a:stretch/>
        </p:blipFill>
        <p:spPr>
          <a:xfrm>
            <a:off x="5791200" y="533400"/>
            <a:ext cx="2667000" cy="3454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An example of </a:t>
            </a:r>
            <a:r>
              <a:rPr lang="en-US" dirty="0" err="1"/>
              <a:t>dalmålning</a:t>
            </a:r>
            <a:r>
              <a:rPr lang="en-US" dirty="0"/>
              <a:t>, a traditional detailed Swedish painting technique.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Campers are taught how to use the loom and able to make their own textiles. I made a small rug.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There are lots of different art classes that can be taken. I’m shown here painting fabric that can be framed.</a:t>
            </a:r>
          </a:p>
        </p:txBody>
      </p:sp>
    </p:spTree>
    <p:extLst>
      <p:ext uri="{BB962C8B-B14F-4D97-AF65-F5344CB8AC3E}">
        <p14:creationId xmlns:p14="http://schemas.microsoft.com/office/powerpoint/2010/main" val="269040761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29770130488_9626dee825_o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533400" y="218390"/>
            <a:ext cx="7467600" cy="488701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3400" y="5334000"/>
            <a:ext cx="7467600" cy="1371600"/>
          </a:xfrm>
        </p:spPr>
        <p:txBody>
          <a:bodyPr/>
          <a:lstStyle/>
          <a:p>
            <a:pPr algn="l"/>
            <a:r>
              <a:rPr lang="en-US" dirty="0"/>
              <a:t>Our small class groups meet every day to learn the language in a more formal setting which includes grammar and sentence structure.</a:t>
            </a:r>
          </a:p>
        </p:txBody>
      </p:sp>
    </p:spTree>
    <p:extLst>
      <p:ext uri="{BB962C8B-B14F-4D97-AF65-F5344CB8AC3E}">
        <p14:creationId xmlns:p14="http://schemas.microsoft.com/office/powerpoint/2010/main" val="222407772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ontemporaryPhotoAlbum">
  <a:themeElements>
    <a:clrScheme name="Custom 3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3916FF"/>
      </a:accent3>
      <a:accent4>
        <a:srgbClr val="70A525"/>
      </a:accent4>
      <a:accent5>
        <a:srgbClr val="A5D848"/>
      </a:accent5>
      <a:accent6>
        <a:srgbClr val="F8E618"/>
      </a:accent6>
      <a:hlink>
        <a:srgbClr val="7AB6E8"/>
      </a:hlink>
      <a:folHlink>
        <a:srgbClr val="83B0D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 Photo Album.potx</Template>
  <TotalTime>0</TotalTime>
  <Words>424</Words>
  <Application>Microsoft Office PowerPoint</Application>
  <PresentationFormat>On-screen Show (4:3)</PresentationFormat>
  <Paragraphs>20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ContemporaryPhotoAlbum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2010-02-01T21:31:06Z</dcterms:created>
  <dcterms:modified xsi:type="dcterms:W3CDTF">2022-11-30T02:12:37Z</dcterms:modified>
</cp:coreProperties>
</file>